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49" autoAdjust="0"/>
  </p:normalViewPr>
  <p:slideViewPr>
    <p:cSldViewPr snapToGrid="0">
      <p:cViewPr varScale="1">
        <p:scale>
          <a:sx n="72" d="100"/>
          <a:sy n="72" d="100"/>
        </p:scale>
        <p:origin x="6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7547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8123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70653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1887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7371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6896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1259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7684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32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1348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9100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544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3817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8591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6389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261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HYDROLOGY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dirty="0"/>
              <a:t>Ground Water and wells part 1</a:t>
            </a:r>
          </a:p>
          <a:p>
            <a:pPr algn="l" rtl="0"/>
            <a:r>
              <a:rPr lang="en-US" sz="3200" dirty="0"/>
              <a:t>Yasir Alrubaye</a:t>
            </a:r>
            <a:endParaRPr lang="ar-IQ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D034C4-CA0F-4EE6-81C2-26A48B8AE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42" y="202592"/>
            <a:ext cx="2590185" cy="26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31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9E9E6-ADDE-43EE-A352-19F1CF19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87569"/>
            <a:ext cx="8596668" cy="754966"/>
          </a:xfrm>
        </p:spPr>
        <p:txBody>
          <a:bodyPr/>
          <a:lstStyle/>
          <a:p>
            <a:r>
              <a:rPr lang="en-US" dirty="0"/>
              <a:t>Well with unconfined aquifer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0BD14F-BA6A-4947-BE29-E318E6A371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3" y="942536"/>
                <a:ext cx="9081029" cy="1757802"/>
              </a:xfrm>
            </p:spPr>
            <p:txBody>
              <a:bodyPr/>
              <a:lstStyle/>
              <a:p>
                <a:pPr marL="0" indent="0" algn="just" rtl="0">
                  <a:buNone/>
                </a:pPr>
                <a:r>
                  <a:rPr lang="en-US" dirty="0"/>
                  <a:t>The flow toward the well in horizontal direction with hydrostatic pressure of cylinder surface at radius (r). The head of the hydrostatic pressure can be find from the equation: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0BD14F-BA6A-4947-BE29-E318E6A371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3" y="942536"/>
                <a:ext cx="9081029" cy="1757802"/>
              </a:xfrm>
              <a:blipFill>
                <a:blip r:embed="rId2"/>
                <a:stretch>
                  <a:fillRect l="-537" t="-2431" r="-604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FA5D983-760E-4F4E-AC8E-73996C25726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2"/>
          <a:stretch/>
        </p:blipFill>
        <p:spPr bwMode="auto">
          <a:xfrm>
            <a:off x="2710151" y="2700338"/>
            <a:ext cx="5015392" cy="3903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339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8D98A-6488-427E-95BE-64D046946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156238"/>
            <a:ext cx="8838141" cy="1320800"/>
          </a:xfrm>
        </p:spPr>
        <p:txBody>
          <a:bodyPr/>
          <a:lstStyle/>
          <a:p>
            <a:pPr algn="ctr" rtl="0"/>
            <a:r>
              <a:rPr lang="en-US" dirty="0"/>
              <a:t>Head distribution and discharge equation of unconfined aquifer with well 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B7EB2F5-5314-4436-9C45-23A2B705A0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77038"/>
                <a:ext cx="8596668" cy="5095211"/>
              </a:xfrm>
            </p:spPr>
            <p:txBody>
              <a:bodyPr>
                <a:normAutofit lnSpcReduction="10000"/>
              </a:bodyPr>
              <a:lstStyle/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fun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The discharge equation can be written as: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Where: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the area of the cylinder, and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the slope of the water table at any point.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So, discharge equation would be: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ar-IQ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B7EB2F5-5314-4436-9C45-23A2B705A0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77038"/>
                <a:ext cx="8596668" cy="5095211"/>
              </a:xfrm>
              <a:blipFill>
                <a:blip r:embed="rId2"/>
                <a:stretch>
                  <a:fillRect l="-567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2889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7F70F-AD12-4511-AC20-63A1E2BD8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91548"/>
            <a:ext cx="8596668" cy="689113"/>
          </a:xfrm>
        </p:spPr>
        <p:txBody>
          <a:bodyPr/>
          <a:lstStyle/>
          <a:p>
            <a:pPr algn="ctr" rtl="0"/>
            <a:r>
              <a:rPr lang="en-US" dirty="0"/>
              <a:t>Derivation of Head distribution equation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2156EF-EBDB-405F-BD09-D3E683F3E7C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77334" y="980661"/>
                <a:ext cx="8596668" cy="5473148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000" dirty="0"/>
                  <a:t>Main equation representing the head distribution through the aquifer can be written as below: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dirty="0"/>
                  <a:t>Using integration of equation 1 twice, the result would be: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000" b="0" dirty="0"/>
              </a:p>
              <a:p>
                <a:pPr marL="0" indent="0" algn="l" rtl="0">
                  <a:buNone/>
                </a:pPr>
                <a:r>
                  <a:rPr lang="en-US" sz="2000" dirty="0"/>
                  <a:t>Using Boundary condition at: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ea typeface="Cambria Math" panose="02040503050406030204" pitchFamily="18" charset="0"/>
                  </a:rPr>
                  <a:t>Where the B.C. substation in eq.2 the results would be: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</m:func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000" b="0" dirty="0"/>
              </a:p>
              <a:p>
                <a:pPr marL="0" indent="0" algn="l" rtl="0">
                  <a:buNone/>
                </a:pPr>
                <a:r>
                  <a:rPr lang="en-US" sz="2000" dirty="0">
                    <a:ea typeface="Cambria Math" panose="02040503050406030204" pitchFamily="18" charset="0"/>
                  </a:rPr>
                  <a:t>Eq. 3 – Eq. 4: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IQ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2156EF-EBDB-405F-BD09-D3E683F3E7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77334" y="980661"/>
                <a:ext cx="8596668" cy="5473148"/>
              </a:xfrm>
              <a:blipFill>
                <a:blip r:embed="rId2"/>
                <a:stretch>
                  <a:fillRect l="-709" t="-780" r="-92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4087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8CB1C-FC14-4D01-80BC-A710FAC6B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Derivation of Head distribution equation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446C7152-BC68-469A-A108-52837616BB7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77334" y="1550504"/>
                <a:ext cx="8596668" cy="4490857"/>
              </a:xfrm>
            </p:spPr>
            <p:txBody>
              <a:bodyPr>
                <a:normAutofit fontScale="92500"/>
              </a:bodyPr>
              <a:lstStyle/>
              <a:p>
                <a:pPr marL="0" indent="0" algn="l" rtl="0">
                  <a:buNone/>
                </a:pPr>
                <a:r>
                  <a:rPr lang="en-US" sz="2400" dirty="0"/>
                  <a:t>Sub eq. 5 in eq. 4: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2400" b="0" dirty="0"/>
              </a:p>
              <a:p>
                <a:pPr marL="0" indent="0" algn="l" rtl="0">
                  <a:buNone/>
                </a:pPr>
                <a:r>
                  <a:rPr lang="en-US" sz="2400" dirty="0"/>
                  <a:t>Sub equations 5 and 7 in equation 2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IQ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l" rtl="0">
                  <a:buNone/>
                </a:pPr>
                <a:r>
                  <a:rPr lang="en-US" sz="2400" dirty="0"/>
                  <a:t>Simplify equation 8 and can be written as: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func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ar-IQ" sz="2400" dirty="0"/>
              </a:p>
            </p:txBody>
          </p:sp>
        </mc:Choice>
        <mc:Fallback xmlns="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446C7152-BC68-469A-A108-52837616BB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77334" y="1550504"/>
                <a:ext cx="8596668" cy="4490857"/>
              </a:xfrm>
              <a:blipFill>
                <a:blip r:embed="rId2"/>
                <a:stretch>
                  <a:fillRect l="-922" t="-95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2975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43D85-E03F-41C7-887F-18C057AC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38541"/>
            <a:ext cx="8596668" cy="742121"/>
          </a:xfrm>
        </p:spPr>
        <p:txBody>
          <a:bodyPr/>
          <a:lstStyle/>
          <a:p>
            <a:r>
              <a:rPr lang="en-US" dirty="0"/>
              <a:t>Super Position and Bounded Aquifer.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AACBC3-3A86-41E2-A6B1-90DF1D3D4C8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77334" y="976254"/>
                <a:ext cx="8596668" cy="1448904"/>
              </a:xfrm>
            </p:spPr>
            <p:txBody>
              <a:bodyPr>
                <a:normAutofit lnSpcReduction="10000"/>
              </a:bodyPr>
              <a:lstStyle/>
              <a:p>
                <a:pPr marL="0" indent="0" algn="l" rtl="0">
                  <a:buNone/>
                </a:pPr>
                <a:r>
                  <a:rPr lang="en-US" dirty="0"/>
                  <a:t>This equation can be used to find the piezometric head of well in confined aquifer with uniform flow: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func>
                        <m:funcPr>
                          <m:ctrlPr>
                            <a:rPr lang="en-US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AACBC3-3A86-41E2-A6B1-90DF1D3D4C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77334" y="976254"/>
                <a:ext cx="8596668" cy="1448904"/>
              </a:xfrm>
              <a:blipFill>
                <a:blip r:embed="rId2"/>
                <a:stretch>
                  <a:fillRect l="-567" t="-420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8BF3FFC6-255C-43AB-B41A-B74932201078}"/>
              </a:ext>
            </a:extLst>
          </p:cNvPr>
          <p:cNvSpPr txBox="1"/>
          <p:nvPr/>
        </p:nvSpPr>
        <p:spPr>
          <a:xfrm>
            <a:off x="5473422" y="4213698"/>
            <a:ext cx="45878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Ho</a:t>
            </a:r>
            <a:endParaRPr lang="ar-IQ" dirty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6C59830-5262-4FA4-BCFF-BF691A59EA8F}"/>
              </a:ext>
            </a:extLst>
          </p:cNvPr>
          <p:cNvGrpSpPr/>
          <p:nvPr/>
        </p:nvGrpSpPr>
        <p:grpSpPr>
          <a:xfrm>
            <a:off x="1789042" y="2244710"/>
            <a:ext cx="6228523" cy="4469149"/>
            <a:chOff x="1789042" y="2343186"/>
            <a:chExt cx="6228523" cy="4469149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814493F-030D-4266-BB1B-5479CC34CD37}"/>
                </a:ext>
              </a:extLst>
            </p:cNvPr>
            <p:cNvGrpSpPr/>
            <p:nvPr/>
          </p:nvGrpSpPr>
          <p:grpSpPr>
            <a:xfrm>
              <a:off x="1789042" y="2343186"/>
              <a:ext cx="6228523" cy="4469149"/>
              <a:chOff x="1789042" y="2343186"/>
              <a:chExt cx="6228523" cy="4469149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710AE90E-8C2C-4436-842F-64D69938F52B}"/>
                  </a:ext>
                </a:extLst>
              </p:cNvPr>
              <p:cNvGrpSpPr/>
              <p:nvPr/>
            </p:nvGrpSpPr>
            <p:grpSpPr>
              <a:xfrm>
                <a:off x="1789043" y="2343186"/>
                <a:ext cx="6228522" cy="4469149"/>
                <a:chOff x="1789043" y="2343186"/>
                <a:chExt cx="6228522" cy="4469149"/>
              </a:xfrm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F6BDB2D2-D369-4883-89FB-A2668774B900}"/>
                    </a:ext>
                  </a:extLst>
                </p:cNvPr>
                <p:cNvGrpSpPr/>
                <p:nvPr/>
              </p:nvGrpSpPr>
              <p:grpSpPr>
                <a:xfrm>
                  <a:off x="1789043" y="2343186"/>
                  <a:ext cx="6228522" cy="4469149"/>
                  <a:chOff x="1789043" y="2343186"/>
                  <a:chExt cx="6228522" cy="4469149"/>
                </a:xfrm>
              </p:grpSpPr>
              <p:grpSp>
                <p:nvGrpSpPr>
                  <p:cNvPr id="58" name="Group 57">
                    <a:extLst>
                      <a:ext uri="{FF2B5EF4-FFF2-40B4-BE49-F238E27FC236}">
                        <a16:creationId xmlns:a16="http://schemas.microsoft.com/office/drawing/2014/main" id="{5DD556E9-EE18-4A8C-9CC8-F2933EEC3FC1}"/>
                      </a:ext>
                    </a:extLst>
                  </p:cNvPr>
                  <p:cNvGrpSpPr/>
                  <p:nvPr/>
                </p:nvGrpSpPr>
                <p:grpSpPr>
                  <a:xfrm>
                    <a:off x="1789043" y="2343186"/>
                    <a:ext cx="6228522" cy="4469149"/>
                    <a:chOff x="1789043" y="2343186"/>
                    <a:chExt cx="6228522" cy="4469149"/>
                  </a:xfrm>
                </p:grpSpPr>
                <p:grpSp>
                  <p:nvGrpSpPr>
                    <p:cNvPr id="54" name="Group 53">
                      <a:extLst>
                        <a:ext uri="{FF2B5EF4-FFF2-40B4-BE49-F238E27FC236}">
                          <a16:creationId xmlns:a16="http://schemas.microsoft.com/office/drawing/2014/main" id="{95DD06F0-13A0-4BCC-B11B-BBAABF5164E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89043" y="2584173"/>
                      <a:ext cx="6228522" cy="4041914"/>
                      <a:chOff x="1789043" y="2517913"/>
                      <a:chExt cx="6228522" cy="4041914"/>
                    </a:xfrm>
                  </p:grpSpPr>
                  <p:grpSp>
                    <p:nvGrpSpPr>
                      <p:cNvPr id="52" name="Group 51">
                        <a:extLst>
                          <a:ext uri="{FF2B5EF4-FFF2-40B4-BE49-F238E27FC236}">
                            <a16:creationId xmlns:a16="http://schemas.microsoft.com/office/drawing/2014/main" id="{CC7B5688-6A90-4C6B-ADBB-3D3882E02F6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89043" y="2517913"/>
                        <a:ext cx="6228522" cy="4041914"/>
                        <a:chOff x="1789043" y="2517913"/>
                        <a:chExt cx="6228522" cy="4041914"/>
                      </a:xfrm>
                    </p:grpSpPr>
                    <p:cxnSp>
                      <p:nvCxnSpPr>
                        <p:cNvPr id="27" name="Straight Arrow Connector 26">
                          <a:extLst>
                            <a:ext uri="{FF2B5EF4-FFF2-40B4-BE49-F238E27FC236}">
                              <a16:creationId xmlns:a16="http://schemas.microsoft.com/office/drawing/2014/main" id="{7AB4AAB5-1828-4BA5-9CD3-F0234AB58F2E}"/>
                            </a:ext>
                          </a:extLst>
                        </p:cNvPr>
                        <p:cNvCxnSpPr>
                          <a:stCxn id="8" idx="0"/>
                        </p:cNvCxnSpPr>
                        <p:nvPr/>
                      </p:nvCxnSpPr>
                      <p:spPr>
                        <a:xfrm flipV="1">
                          <a:off x="4890051" y="2517913"/>
                          <a:ext cx="278297" cy="247389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51" name="Group 50">
                          <a:extLst>
                            <a:ext uri="{FF2B5EF4-FFF2-40B4-BE49-F238E27FC236}">
                              <a16:creationId xmlns:a16="http://schemas.microsoft.com/office/drawing/2014/main" id="{62E8E092-4546-4A74-A642-032DDE44D79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789043" y="2765302"/>
                          <a:ext cx="6228522" cy="3794525"/>
                          <a:chOff x="1789043" y="2765302"/>
                          <a:chExt cx="6228522" cy="3794525"/>
                        </a:xfrm>
                      </p:grpSpPr>
                      <p:cxnSp>
                        <p:nvCxnSpPr>
                          <p:cNvPr id="29" name="Straight Arrow Connector 28">
                            <a:extLst>
                              <a:ext uri="{FF2B5EF4-FFF2-40B4-BE49-F238E27FC236}">
                                <a16:creationId xmlns:a16="http://schemas.microsoft.com/office/drawing/2014/main" id="{556B0355-C7D5-4BD8-9CDF-763953C7F253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4903304" y="6559827"/>
                            <a:ext cx="609600" cy="0"/>
                          </a:xfrm>
                          <a:prstGeom prst="straightConnector1">
                            <a:avLst/>
                          </a:prstGeom>
                          <a:ln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50" name="Group 49">
                            <a:extLst>
                              <a:ext uri="{FF2B5EF4-FFF2-40B4-BE49-F238E27FC236}">
                                <a16:creationId xmlns:a16="http://schemas.microsoft.com/office/drawing/2014/main" id="{29B23B6C-9E35-4D4D-9265-1D653CEAA10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789043" y="2765302"/>
                            <a:ext cx="6228522" cy="3595741"/>
                            <a:chOff x="1789043" y="2765302"/>
                            <a:chExt cx="6228522" cy="3595741"/>
                          </a:xfrm>
                        </p:grpSpPr>
                        <p:grpSp>
                          <p:nvGrpSpPr>
                            <p:cNvPr id="43" name="Group 42">
                              <a:extLst>
                                <a:ext uri="{FF2B5EF4-FFF2-40B4-BE49-F238E27FC236}">
                                  <a16:creationId xmlns:a16="http://schemas.microsoft.com/office/drawing/2014/main" id="{5DF37CDF-9D76-42A9-AD40-2F65F05C6140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789043" y="2765302"/>
                              <a:ext cx="6228522" cy="3595741"/>
                              <a:chOff x="1789043" y="2765302"/>
                              <a:chExt cx="6228522" cy="3595741"/>
                            </a:xfrm>
                          </p:grpSpPr>
                          <p:grpSp>
                            <p:nvGrpSpPr>
                              <p:cNvPr id="37" name="Group 36">
                                <a:extLst>
                                  <a:ext uri="{FF2B5EF4-FFF2-40B4-BE49-F238E27FC236}">
                                    <a16:creationId xmlns:a16="http://schemas.microsoft.com/office/drawing/2014/main" id="{0C6F6804-E468-4321-B267-B8860FAF2A0F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1789043" y="2765302"/>
                                <a:ext cx="6228522" cy="3595741"/>
                                <a:chOff x="1789043" y="2765302"/>
                                <a:chExt cx="6228522" cy="3595741"/>
                              </a:xfrm>
                            </p:grpSpPr>
                            <p:grpSp>
                              <p:nvGrpSpPr>
                                <p:cNvPr id="25" name="Group 24">
                                  <a:extLst>
                                    <a:ext uri="{FF2B5EF4-FFF2-40B4-BE49-F238E27FC236}">
                                      <a16:creationId xmlns:a16="http://schemas.microsoft.com/office/drawing/2014/main" id="{D946C718-D6B7-4B37-BF0E-AF566EF59688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1789043" y="2765302"/>
                                  <a:ext cx="6228522" cy="3595741"/>
                                  <a:chOff x="1789043" y="2765302"/>
                                  <a:chExt cx="6228522" cy="3595741"/>
                                </a:xfrm>
                              </p:grpSpPr>
                              <p:grpSp>
                                <p:nvGrpSpPr>
                                  <p:cNvPr id="23" name="Group 22">
                                    <a:extLst>
                                      <a:ext uri="{FF2B5EF4-FFF2-40B4-BE49-F238E27FC236}">
                                        <a16:creationId xmlns:a16="http://schemas.microsoft.com/office/drawing/2014/main" id="{B2E1F6F1-1CA1-4609-9F38-9478ED46FC80}"/>
                                      </a:ext>
                                    </a:extLst>
                                  </p:cNvPr>
                                  <p:cNvGrpSpPr/>
                                  <p:nvPr/>
                                </p:nvGrpSpPr>
                                <p:grpSpPr>
                                  <a:xfrm>
                                    <a:off x="1789043" y="2765302"/>
                                    <a:ext cx="6228522" cy="3595741"/>
                                    <a:chOff x="1789043" y="2765302"/>
                                    <a:chExt cx="6228522" cy="3595741"/>
                                  </a:xfrm>
                                </p:grpSpPr>
                                <p:grpSp>
                                  <p:nvGrpSpPr>
                                    <p:cNvPr id="22" name="Group 21">
                                      <a:extLst>
                                        <a:ext uri="{FF2B5EF4-FFF2-40B4-BE49-F238E27FC236}">
                                          <a16:creationId xmlns:a16="http://schemas.microsoft.com/office/drawing/2014/main" id="{E12CF625-4DC8-4694-97E4-04DA12CCF0D1}"/>
                                        </a:ext>
                                      </a:extLst>
                                    </p:cNvPr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1789043" y="2765302"/>
                                      <a:ext cx="6228522" cy="3595741"/>
                                      <a:chOff x="1789043" y="2765302"/>
                                      <a:chExt cx="6228522" cy="3595741"/>
                                    </a:xfrm>
                                  </p:grpSpPr>
                                  <p:grpSp>
                                    <p:nvGrpSpPr>
                                      <p:cNvPr id="9" name="Group 8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674C4E37-5933-4232-8D04-D6230B05F3E0}"/>
                                          </a:ext>
                                        </a:extLst>
                                      </p:cNvPr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1789043" y="2765302"/>
                                        <a:ext cx="6215270" cy="3595741"/>
                                        <a:chOff x="1789043" y="2765302"/>
                                        <a:chExt cx="6215270" cy="3595741"/>
                                      </a:xfrm>
                                    </p:grpSpPr>
                                    <p:sp>
                                      <p:nvSpPr>
                                        <p:cNvPr id="5" name="Rectangle 4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95154718-DA7F-4420-BFEB-4C5E74BADCBC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789043" y="5364914"/>
                                          <a:ext cx="6215270" cy="996129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1" anchor="ctr"/>
                                        <a:lstStyle/>
                                        <a:p>
                                          <a:pPr algn="ctr"/>
                                          <a:endParaRPr lang="ar-IQ" dirty="0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7" name="Rectangle 6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5D0EF8B4-B7B6-4062-8C60-7B51976ED461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789043" y="2765303"/>
                                          <a:ext cx="6215270" cy="2599612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1" anchor="ctr"/>
                                        <a:lstStyle/>
                                        <a:p>
                                          <a:pPr algn="ctr"/>
                                          <a:endParaRPr lang="ar-IQ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8" name="Rectangle 7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8E8BDF6B-19CF-4A19-B3FE-59F4C91BCDFC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850294" y="2765302"/>
                                          <a:ext cx="79513" cy="3595741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accent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1" anchor="ctr"/>
                                        <a:lstStyle/>
                                        <a:p>
                                          <a:pPr algn="ctr"/>
                                          <a:endParaRPr lang="ar-IQ"/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5" name="Freeform: Shape 14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ACE0681F-22DD-49BE-8794-B65ECD60BE70}"/>
                                          </a:ext>
                                        </a:extLst>
                                      </p:cNvPr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940490" y="3829354"/>
                                        <a:ext cx="3077075" cy="597964"/>
                                      </a:xfrm>
                                      <a:custGeom>
                                        <a:avLst/>
                                        <a:gdLst>
                                          <a:gd name="connsiteX0" fmla="*/ 0 w 3077075"/>
                                          <a:gd name="connsiteY0" fmla="*/ 253032 h 253032"/>
                                          <a:gd name="connsiteX1" fmla="*/ 360380 w 3077075"/>
                                          <a:gd name="connsiteY1" fmla="*/ 80160 h 253032"/>
                                          <a:gd name="connsiteX2" fmla="*/ 598919 w 3077075"/>
                                          <a:gd name="connsiteY2" fmla="*/ 647 h 253032"/>
                                          <a:gd name="connsiteX3" fmla="*/ 916971 w 3077075"/>
                                          <a:gd name="connsiteY3" fmla="*/ 40403 h 253032"/>
                                          <a:gd name="connsiteX4" fmla="*/ 1791614 w 3077075"/>
                                          <a:gd name="connsiteY4" fmla="*/ 133169 h 253032"/>
                                          <a:gd name="connsiteX5" fmla="*/ 2626501 w 3077075"/>
                                          <a:gd name="connsiteY5" fmla="*/ 199430 h 253032"/>
                                          <a:gd name="connsiteX6" fmla="*/ 3077075 w 3077075"/>
                                          <a:gd name="connsiteY6" fmla="*/ 239186 h 253032"/>
                                          <a:gd name="connsiteX0" fmla="*/ 0 w 3077075"/>
                                          <a:gd name="connsiteY0" fmla="*/ 252592 h 252592"/>
                                          <a:gd name="connsiteX1" fmla="*/ 294119 w 3077075"/>
                                          <a:gd name="connsiteY1" fmla="*/ 61265 h 252592"/>
                                          <a:gd name="connsiteX2" fmla="*/ 598919 w 3077075"/>
                                          <a:gd name="connsiteY2" fmla="*/ 207 h 252592"/>
                                          <a:gd name="connsiteX3" fmla="*/ 916971 w 3077075"/>
                                          <a:gd name="connsiteY3" fmla="*/ 39963 h 252592"/>
                                          <a:gd name="connsiteX4" fmla="*/ 1791614 w 3077075"/>
                                          <a:gd name="connsiteY4" fmla="*/ 132729 h 252592"/>
                                          <a:gd name="connsiteX5" fmla="*/ 2626501 w 3077075"/>
                                          <a:gd name="connsiteY5" fmla="*/ 198990 h 252592"/>
                                          <a:gd name="connsiteX6" fmla="*/ 3077075 w 3077075"/>
                                          <a:gd name="connsiteY6" fmla="*/ 238746 h 252592"/>
                                          <a:gd name="connsiteX0" fmla="*/ 0 w 3077075"/>
                                          <a:gd name="connsiteY0" fmla="*/ 277204 h 277204"/>
                                          <a:gd name="connsiteX1" fmla="*/ 294119 w 3077075"/>
                                          <a:gd name="connsiteY1" fmla="*/ 85877 h 277204"/>
                                          <a:gd name="connsiteX2" fmla="*/ 572415 w 3077075"/>
                                          <a:gd name="connsiteY2" fmla="*/ 212 h 277204"/>
                                          <a:gd name="connsiteX3" fmla="*/ 916971 w 3077075"/>
                                          <a:gd name="connsiteY3" fmla="*/ 64575 h 277204"/>
                                          <a:gd name="connsiteX4" fmla="*/ 1791614 w 3077075"/>
                                          <a:gd name="connsiteY4" fmla="*/ 157341 h 277204"/>
                                          <a:gd name="connsiteX5" fmla="*/ 2626501 w 3077075"/>
                                          <a:gd name="connsiteY5" fmla="*/ 223602 h 277204"/>
                                          <a:gd name="connsiteX6" fmla="*/ 3077075 w 3077075"/>
                                          <a:gd name="connsiteY6" fmla="*/ 263358 h 277204"/>
                                          <a:gd name="connsiteX0" fmla="*/ 0 w 3077075"/>
                                          <a:gd name="connsiteY0" fmla="*/ 277646 h 277646"/>
                                          <a:gd name="connsiteX1" fmla="*/ 294119 w 3077075"/>
                                          <a:gd name="connsiteY1" fmla="*/ 86319 h 277646"/>
                                          <a:gd name="connsiteX2" fmla="*/ 572415 w 3077075"/>
                                          <a:gd name="connsiteY2" fmla="*/ 654 h 277646"/>
                                          <a:gd name="connsiteX3" fmla="*/ 943475 w 3077075"/>
                                          <a:gd name="connsiteY3" fmla="*/ 52714 h 277646"/>
                                          <a:gd name="connsiteX4" fmla="*/ 1791614 w 3077075"/>
                                          <a:gd name="connsiteY4" fmla="*/ 157783 h 277646"/>
                                          <a:gd name="connsiteX5" fmla="*/ 2626501 w 3077075"/>
                                          <a:gd name="connsiteY5" fmla="*/ 224044 h 277646"/>
                                          <a:gd name="connsiteX6" fmla="*/ 3077075 w 3077075"/>
                                          <a:gd name="connsiteY6" fmla="*/ 263800 h 277646"/>
                                          <a:gd name="connsiteX0" fmla="*/ 0 w 3077075"/>
                                          <a:gd name="connsiteY0" fmla="*/ 277582 h 277582"/>
                                          <a:gd name="connsiteX1" fmla="*/ 294119 w 3077075"/>
                                          <a:gd name="connsiteY1" fmla="*/ 86255 h 277582"/>
                                          <a:gd name="connsiteX2" fmla="*/ 572415 w 3077075"/>
                                          <a:gd name="connsiteY2" fmla="*/ 590 h 277582"/>
                                          <a:gd name="connsiteX3" fmla="*/ 943475 w 3077075"/>
                                          <a:gd name="connsiteY3" fmla="*/ 52650 h 277582"/>
                                          <a:gd name="connsiteX4" fmla="*/ 1619336 w 3077075"/>
                                          <a:gd name="connsiteY4" fmla="*/ 133112 h 277582"/>
                                          <a:gd name="connsiteX5" fmla="*/ 2626501 w 3077075"/>
                                          <a:gd name="connsiteY5" fmla="*/ 223980 h 277582"/>
                                          <a:gd name="connsiteX6" fmla="*/ 3077075 w 3077075"/>
                                          <a:gd name="connsiteY6" fmla="*/ 263736 h 277582"/>
                                          <a:gd name="connsiteX0" fmla="*/ 0 w 3077075"/>
                                          <a:gd name="connsiteY0" fmla="*/ 277582 h 277582"/>
                                          <a:gd name="connsiteX1" fmla="*/ 294119 w 3077075"/>
                                          <a:gd name="connsiteY1" fmla="*/ 86255 h 277582"/>
                                          <a:gd name="connsiteX2" fmla="*/ 572415 w 3077075"/>
                                          <a:gd name="connsiteY2" fmla="*/ 590 h 277582"/>
                                          <a:gd name="connsiteX3" fmla="*/ 943475 w 3077075"/>
                                          <a:gd name="connsiteY3" fmla="*/ 52650 h 277582"/>
                                          <a:gd name="connsiteX4" fmla="*/ 1619336 w 3077075"/>
                                          <a:gd name="connsiteY4" fmla="*/ 133112 h 277582"/>
                                          <a:gd name="connsiteX5" fmla="*/ 2626501 w 3077075"/>
                                          <a:gd name="connsiteY5" fmla="*/ 217828 h 277582"/>
                                          <a:gd name="connsiteX6" fmla="*/ 3077075 w 3077075"/>
                                          <a:gd name="connsiteY6" fmla="*/ 263736 h 277582"/>
                                          <a:gd name="connsiteX0" fmla="*/ 0 w 3077075"/>
                                          <a:gd name="connsiteY0" fmla="*/ 277582 h 277582"/>
                                          <a:gd name="connsiteX1" fmla="*/ 294119 w 3077075"/>
                                          <a:gd name="connsiteY1" fmla="*/ 86255 h 277582"/>
                                          <a:gd name="connsiteX2" fmla="*/ 572415 w 3077075"/>
                                          <a:gd name="connsiteY2" fmla="*/ 590 h 277582"/>
                                          <a:gd name="connsiteX3" fmla="*/ 943475 w 3077075"/>
                                          <a:gd name="connsiteY3" fmla="*/ 52650 h 277582"/>
                                          <a:gd name="connsiteX4" fmla="*/ 1619336 w 3077075"/>
                                          <a:gd name="connsiteY4" fmla="*/ 133112 h 277582"/>
                                          <a:gd name="connsiteX5" fmla="*/ 2626501 w 3077075"/>
                                          <a:gd name="connsiteY5" fmla="*/ 217828 h 277582"/>
                                          <a:gd name="connsiteX6" fmla="*/ 3077075 w 3077075"/>
                                          <a:gd name="connsiteY6" fmla="*/ 251432 h 277582"/>
                                        </a:gdLst>
                                        <a:ahLst/>
                                        <a:cxnLst>
                                          <a:cxn ang="0">
                                            <a:pos x="connsiteX0" y="connsiteY0"/>
                                          </a:cxn>
                                          <a:cxn ang="0">
                                            <a:pos x="connsiteX1" y="connsiteY1"/>
                                          </a:cxn>
                                          <a:cxn ang="0">
                                            <a:pos x="connsiteX2" y="connsiteY2"/>
                                          </a:cxn>
                                          <a:cxn ang="0">
                                            <a:pos x="connsiteX3" y="connsiteY3"/>
                                          </a:cxn>
                                          <a:cxn ang="0">
                                            <a:pos x="connsiteX4" y="connsiteY4"/>
                                          </a:cxn>
                                          <a:cxn ang="0">
                                            <a:pos x="connsiteX5" y="connsiteY5"/>
                                          </a:cxn>
                                          <a:cxn ang="0">
                                            <a:pos x="connsiteX6" y="connsiteY6"/>
                                          </a:cxn>
                                        </a:cxnLst>
                                        <a:rect l="l" t="t" r="r" b="b"/>
                                        <a:pathLst>
                                          <a:path w="3077075" h="277582">
                                            <a:moveTo>
                                              <a:pt x="0" y="277582"/>
                                            </a:moveTo>
                                            <a:cubicBezTo>
                                              <a:pt x="130280" y="212178"/>
                                              <a:pt x="198717" y="132420"/>
                                              <a:pt x="294119" y="86255"/>
                                            </a:cubicBezTo>
                                            <a:cubicBezTo>
                                              <a:pt x="389522" y="40090"/>
                                              <a:pt x="464189" y="6191"/>
                                              <a:pt x="572415" y="590"/>
                                            </a:cubicBezTo>
                                            <a:cubicBezTo>
                                              <a:pt x="680641" y="-5011"/>
                                              <a:pt x="768988" y="30563"/>
                                              <a:pt x="943475" y="52650"/>
                                            </a:cubicBezTo>
                                            <a:cubicBezTo>
                                              <a:pt x="1117962" y="74737"/>
                                              <a:pt x="1338832" y="105582"/>
                                              <a:pt x="1619336" y="133112"/>
                                            </a:cubicBezTo>
                                            <a:cubicBezTo>
                                              <a:pt x="1899840" y="160642"/>
                                              <a:pt x="2383544" y="198108"/>
                                              <a:pt x="2626501" y="217828"/>
                                            </a:cubicBezTo>
                                            <a:lnTo>
                                              <a:pt x="3077075" y="251432"/>
                                            </a:lnTo>
                                          </a:path>
                                        </a:pathLst>
                                      </a:custGeom>
                                      <a:noFill/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1" anchor="ctr"/>
                                      <a:lstStyle/>
                                      <a:p>
                                        <a:pPr algn="ctr"/>
                                        <a:endParaRPr lang="ar-IQ"/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20" name="Straight Connector 19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339E4F35-6166-48CF-BB5D-9E59626F25E9}"/>
                                          </a:ext>
                                        </a:extLst>
                                      </p:cNvPr>
                                      <p:cNvCxnSpPr>
                                        <a:cxnSpLocks/>
                                      </p:cNvCxnSpPr>
                                      <p:nvPr/>
                                    </p:nvCxnSpPr>
                                    <p:spPr>
                                      <a:xfrm flipV="1">
                                        <a:off x="5512903" y="3882240"/>
                                        <a:ext cx="0" cy="2465552"/>
                                      </a:xfrm>
                                      <a:prstGeom prst="line">
                                        <a:avLst/>
                                      </a:prstGeom>
                                      <a:ln>
                                        <a:prstDash val="dash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1" name="Straight Connector 10">
                                      <a:extLst>
                                        <a:ext uri="{FF2B5EF4-FFF2-40B4-BE49-F238E27FC236}">
                                          <a16:creationId xmlns:a16="http://schemas.microsoft.com/office/drawing/2014/main" id="{05106777-CDB1-4D3B-9172-307900BF1064}"/>
                                        </a:ext>
                                      </a:extLst>
                                    </p:cNvPr>
                                    <p:cNvCxnSpPr>
                                      <a:endCxn id="7" idx="3"/>
                                    </p:cNvCxnSpPr>
                                    <p:nvPr/>
                                  </p:nvCxnSpPr>
                                  <p:spPr>
                                    <a:xfrm>
                                      <a:off x="1789043" y="3127513"/>
                                      <a:ext cx="6215270" cy="937596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rgbClr val="FF0000"/>
                                      </a:solidFill>
                                      <a:prstDash val="dash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sp>
                                <p:nvSpPr>
                                  <p:cNvPr id="24" name="Freeform: Shape 23">
                                    <a:extLst>
                                      <a:ext uri="{FF2B5EF4-FFF2-40B4-BE49-F238E27FC236}">
                                        <a16:creationId xmlns:a16="http://schemas.microsoft.com/office/drawing/2014/main" id="{D6A3B117-C74E-469D-9DA7-04B30AEA8781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1789043" y="3180522"/>
                                    <a:ext cx="3061251" cy="1245703"/>
                                  </a:xfrm>
                                  <a:custGeom>
                                    <a:avLst/>
                                    <a:gdLst>
                                      <a:gd name="connsiteX0" fmla="*/ 3048000 w 3048000"/>
                                      <a:gd name="connsiteY0" fmla="*/ 967408 h 967408"/>
                                      <a:gd name="connsiteX1" fmla="*/ 2968487 w 3048000"/>
                                      <a:gd name="connsiteY1" fmla="*/ 715617 h 967408"/>
                                      <a:gd name="connsiteX2" fmla="*/ 2849218 w 3048000"/>
                                      <a:gd name="connsiteY2" fmla="*/ 622852 h 967408"/>
                                      <a:gd name="connsiteX3" fmla="*/ 2544418 w 3048000"/>
                                      <a:gd name="connsiteY3" fmla="*/ 530087 h 967408"/>
                                      <a:gd name="connsiteX4" fmla="*/ 1921566 w 3048000"/>
                                      <a:gd name="connsiteY4" fmla="*/ 410817 h 967408"/>
                                      <a:gd name="connsiteX5" fmla="*/ 1113183 w 3048000"/>
                                      <a:gd name="connsiteY5" fmla="*/ 238539 h 967408"/>
                                      <a:gd name="connsiteX6" fmla="*/ 424070 w 3048000"/>
                                      <a:gd name="connsiteY6" fmla="*/ 92765 h 967408"/>
                                      <a:gd name="connsiteX7" fmla="*/ 0 w 3048000"/>
                                      <a:gd name="connsiteY7" fmla="*/ 0 h 967408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715617 h 1245703"/>
                                      <a:gd name="connsiteX2" fmla="*/ 2849218 w 3074505"/>
                                      <a:gd name="connsiteY2" fmla="*/ 622852 h 1245703"/>
                                      <a:gd name="connsiteX3" fmla="*/ 2544418 w 3074505"/>
                                      <a:gd name="connsiteY3" fmla="*/ 530087 h 1245703"/>
                                      <a:gd name="connsiteX4" fmla="*/ 1921566 w 3074505"/>
                                      <a:gd name="connsiteY4" fmla="*/ 410817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848139 h 1245703"/>
                                      <a:gd name="connsiteX2" fmla="*/ 2849218 w 3074505"/>
                                      <a:gd name="connsiteY2" fmla="*/ 622852 h 1245703"/>
                                      <a:gd name="connsiteX3" fmla="*/ 2544418 w 3074505"/>
                                      <a:gd name="connsiteY3" fmla="*/ 530087 h 1245703"/>
                                      <a:gd name="connsiteX4" fmla="*/ 1921566 w 3074505"/>
                                      <a:gd name="connsiteY4" fmla="*/ 410817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848139 h 1245703"/>
                                      <a:gd name="connsiteX2" fmla="*/ 2835965 w 3074505"/>
                                      <a:gd name="connsiteY2" fmla="*/ 583095 h 1245703"/>
                                      <a:gd name="connsiteX3" fmla="*/ 2544418 w 3074505"/>
                                      <a:gd name="connsiteY3" fmla="*/ 530087 h 1245703"/>
                                      <a:gd name="connsiteX4" fmla="*/ 1921566 w 3074505"/>
                                      <a:gd name="connsiteY4" fmla="*/ 410817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848139 h 1245703"/>
                                      <a:gd name="connsiteX2" fmla="*/ 2835965 w 3074505"/>
                                      <a:gd name="connsiteY2" fmla="*/ 583095 h 1245703"/>
                                      <a:gd name="connsiteX3" fmla="*/ 2531166 w 3074505"/>
                                      <a:gd name="connsiteY3" fmla="*/ 477078 h 1245703"/>
                                      <a:gd name="connsiteX4" fmla="*/ 1921566 w 3074505"/>
                                      <a:gd name="connsiteY4" fmla="*/ 410817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848139 h 1245703"/>
                                      <a:gd name="connsiteX2" fmla="*/ 2835965 w 3074505"/>
                                      <a:gd name="connsiteY2" fmla="*/ 583095 h 1245703"/>
                                      <a:gd name="connsiteX3" fmla="*/ 2531166 w 3074505"/>
                                      <a:gd name="connsiteY3" fmla="*/ 477078 h 1245703"/>
                                      <a:gd name="connsiteX4" fmla="*/ 1934818 w 3074505"/>
                                      <a:gd name="connsiteY4" fmla="*/ 384313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848139 h 1245703"/>
                                      <a:gd name="connsiteX2" fmla="*/ 2835965 w 3074505"/>
                                      <a:gd name="connsiteY2" fmla="*/ 583095 h 1245703"/>
                                      <a:gd name="connsiteX3" fmla="*/ 2411380 w 3074505"/>
                                      <a:gd name="connsiteY3" fmla="*/ 569843 h 1245703"/>
                                      <a:gd name="connsiteX4" fmla="*/ 1934818 w 3074505"/>
                                      <a:gd name="connsiteY4" fmla="*/ 384313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968487 w 3074505"/>
                                      <a:gd name="connsiteY1" fmla="*/ 848139 h 1245703"/>
                                      <a:gd name="connsiteX2" fmla="*/ 2662941 w 3074505"/>
                                      <a:gd name="connsiteY2" fmla="*/ 755373 h 1245703"/>
                                      <a:gd name="connsiteX3" fmla="*/ 2411380 w 3074505"/>
                                      <a:gd name="connsiteY3" fmla="*/ 569843 h 1245703"/>
                                      <a:gd name="connsiteX4" fmla="*/ 1934818 w 3074505"/>
                                      <a:gd name="connsiteY4" fmla="*/ 384313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862011 w 3074505"/>
                                      <a:gd name="connsiteY1" fmla="*/ 954156 h 1245703"/>
                                      <a:gd name="connsiteX2" fmla="*/ 2662941 w 3074505"/>
                                      <a:gd name="connsiteY2" fmla="*/ 755373 h 1245703"/>
                                      <a:gd name="connsiteX3" fmla="*/ 2411380 w 3074505"/>
                                      <a:gd name="connsiteY3" fmla="*/ 569843 h 1245703"/>
                                      <a:gd name="connsiteX4" fmla="*/ 1934818 w 3074505"/>
                                      <a:gd name="connsiteY4" fmla="*/ 384313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  <a:gd name="connsiteX0" fmla="*/ 3074505 w 3074505"/>
                                      <a:gd name="connsiteY0" fmla="*/ 1245703 h 1245703"/>
                                      <a:gd name="connsiteX1" fmla="*/ 2862011 w 3074505"/>
                                      <a:gd name="connsiteY1" fmla="*/ 954156 h 1245703"/>
                                      <a:gd name="connsiteX2" fmla="*/ 2662941 w 3074505"/>
                                      <a:gd name="connsiteY2" fmla="*/ 755373 h 1245703"/>
                                      <a:gd name="connsiteX3" fmla="*/ 2411380 w 3074505"/>
                                      <a:gd name="connsiteY3" fmla="*/ 569843 h 1245703"/>
                                      <a:gd name="connsiteX4" fmla="*/ 1934818 w 3074505"/>
                                      <a:gd name="connsiteY4" fmla="*/ 410817 h 1245703"/>
                                      <a:gd name="connsiteX5" fmla="*/ 1113183 w 3074505"/>
                                      <a:gd name="connsiteY5" fmla="*/ 238539 h 1245703"/>
                                      <a:gd name="connsiteX6" fmla="*/ 424070 w 3074505"/>
                                      <a:gd name="connsiteY6" fmla="*/ 92765 h 1245703"/>
                                      <a:gd name="connsiteX7" fmla="*/ 0 w 3074505"/>
                                      <a:gd name="connsiteY7" fmla="*/ 0 h 1245703"/>
                                    </a:gdLst>
                                    <a:ahLst/>
                                    <a:cxnLst>
                                      <a:cxn ang="0">
                                        <a:pos x="connsiteX0" y="connsiteY0"/>
                                      </a:cxn>
                                      <a:cxn ang="0">
                                        <a:pos x="connsiteX1" y="connsiteY1"/>
                                      </a:cxn>
                                      <a:cxn ang="0">
                                        <a:pos x="connsiteX2" y="connsiteY2"/>
                                      </a:cxn>
                                      <a:cxn ang="0">
                                        <a:pos x="connsiteX3" y="connsiteY3"/>
                                      </a:cxn>
                                      <a:cxn ang="0">
                                        <a:pos x="connsiteX4" y="connsiteY4"/>
                                      </a:cxn>
                                      <a:cxn ang="0">
                                        <a:pos x="connsiteX5" y="connsiteY5"/>
                                      </a:cxn>
                                      <a:cxn ang="0">
                                        <a:pos x="connsiteX6" y="connsiteY6"/>
                                      </a:cxn>
                                      <a:cxn ang="0">
                                        <a:pos x="connsiteX7" y="connsiteY7"/>
                                      </a:cxn>
                                    </a:cxnLst>
                                    <a:rect l="l" t="t" r="r" b="b"/>
                                    <a:pathLst>
                                      <a:path w="3074505" h="1245703">
                                        <a:moveTo>
                                          <a:pt x="3074505" y="1245703"/>
                                        </a:moveTo>
                                        <a:cubicBezTo>
                                          <a:pt x="3051313" y="1148520"/>
                                          <a:pt x="2930605" y="1035878"/>
                                          <a:pt x="2862011" y="954156"/>
                                        </a:cubicBezTo>
                                        <a:cubicBezTo>
                                          <a:pt x="2793417" y="872434"/>
                                          <a:pt x="2738046" y="819425"/>
                                          <a:pt x="2662941" y="755373"/>
                                        </a:cubicBezTo>
                                        <a:cubicBezTo>
                                          <a:pt x="2587836" y="691321"/>
                                          <a:pt x="2532734" y="627269"/>
                                          <a:pt x="2411380" y="569843"/>
                                        </a:cubicBezTo>
                                        <a:cubicBezTo>
                                          <a:pt x="2290026" y="512417"/>
                                          <a:pt x="2151184" y="466034"/>
                                          <a:pt x="1934818" y="410817"/>
                                        </a:cubicBezTo>
                                        <a:cubicBezTo>
                                          <a:pt x="1718452" y="355600"/>
                                          <a:pt x="1364974" y="291548"/>
                                          <a:pt x="1113183" y="238539"/>
                                        </a:cubicBezTo>
                                        <a:lnTo>
                                          <a:pt x="424070" y="92765"/>
                                        </a:lnTo>
                                        <a:lnTo>
                                          <a:pt x="0" y="0"/>
                                        </a:lnTo>
                                      </a:path>
                                    </a:pathLst>
                                  </a:custGeom>
                                  <a:noFill/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1" anchor="ctr"/>
                                  <a:lstStyle/>
                                  <a:p>
                                    <a:pPr algn="ctr"/>
                                    <a:endParaRPr lang="ar-IQ"/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36" name="Group 35">
                                  <a:extLst>
                                    <a:ext uri="{FF2B5EF4-FFF2-40B4-BE49-F238E27FC236}">
                                      <a16:creationId xmlns:a16="http://schemas.microsoft.com/office/drawing/2014/main" id="{66BA6EAB-2376-428F-99DC-B554F03D501B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3836507" y="5552661"/>
                                  <a:ext cx="616223" cy="609600"/>
                                  <a:chOff x="3836507" y="5552661"/>
                                  <a:chExt cx="616223" cy="609600"/>
                                </a:xfrm>
                              </p:grpSpPr>
                              <p:cxnSp>
                                <p:nvCxnSpPr>
                                  <p:cNvPr id="31" name="Straight Arrow Connector 30">
                                    <a:extLst>
                                      <a:ext uri="{FF2B5EF4-FFF2-40B4-BE49-F238E27FC236}">
                                        <a16:creationId xmlns:a16="http://schemas.microsoft.com/office/drawing/2014/main" id="{B6365A81-A0AF-4FE0-945A-3794DF1201B9}"/>
                                      </a:ext>
                                    </a:extLst>
                                  </p:cNvPr>
                                  <p:cNvCxnSpPr/>
                                  <p:nvPr/>
                                </p:nvCxnSpPr>
                                <p:spPr>
                                  <a:xfrm>
                                    <a:off x="3856383" y="5552661"/>
                                    <a:ext cx="596347" cy="0"/>
                                  </a:xfrm>
                                  <a:prstGeom prst="straightConnector1">
                                    <a:avLst/>
                                  </a:prstGeom>
                                  <a:ln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32" name="Straight Arrow Connector 31">
                                    <a:extLst>
                                      <a:ext uri="{FF2B5EF4-FFF2-40B4-BE49-F238E27FC236}">
                                        <a16:creationId xmlns:a16="http://schemas.microsoft.com/office/drawing/2014/main" id="{E540D8AD-844C-4DFD-AA5A-E18FDA8D21A4}"/>
                                      </a:ext>
                                    </a:extLst>
                                  </p:cNvPr>
                                  <p:cNvCxnSpPr/>
                                  <p:nvPr/>
                                </p:nvCxnSpPr>
                                <p:spPr>
                                  <a:xfrm>
                                    <a:off x="3836507" y="5705061"/>
                                    <a:ext cx="596347" cy="0"/>
                                  </a:xfrm>
                                  <a:prstGeom prst="straightConnector1">
                                    <a:avLst/>
                                  </a:prstGeom>
                                  <a:ln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33" name="Straight Arrow Connector 32">
                                    <a:extLst>
                                      <a:ext uri="{FF2B5EF4-FFF2-40B4-BE49-F238E27FC236}">
                                        <a16:creationId xmlns:a16="http://schemas.microsoft.com/office/drawing/2014/main" id="{02CC4291-7448-49DA-A4B5-739E956F72CF}"/>
                                      </a:ext>
                                    </a:extLst>
                                  </p:cNvPr>
                                  <p:cNvCxnSpPr/>
                                  <p:nvPr/>
                                </p:nvCxnSpPr>
                                <p:spPr>
                                  <a:xfrm>
                                    <a:off x="3843135" y="5857461"/>
                                    <a:ext cx="596347" cy="0"/>
                                  </a:xfrm>
                                  <a:prstGeom prst="straightConnector1">
                                    <a:avLst/>
                                  </a:prstGeom>
                                  <a:ln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34" name="Straight Arrow Connector 33">
                                    <a:extLst>
                                      <a:ext uri="{FF2B5EF4-FFF2-40B4-BE49-F238E27FC236}">
                                        <a16:creationId xmlns:a16="http://schemas.microsoft.com/office/drawing/2014/main" id="{22C5AB9F-42AB-4FE7-AD47-CE82C5B25799}"/>
                                      </a:ext>
                                    </a:extLst>
                                  </p:cNvPr>
                                  <p:cNvCxnSpPr/>
                                  <p:nvPr/>
                                </p:nvCxnSpPr>
                                <p:spPr>
                                  <a:xfrm>
                                    <a:off x="3849756" y="6009861"/>
                                    <a:ext cx="596347" cy="0"/>
                                  </a:xfrm>
                                  <a:prstGeom prst="straightConnector1">
                                    <a:avLst/>
                                  </a:prstGeom>
                                  <a:ln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35" name="Straight Arrow Connector 34">
                                    <a:extLst>
                                      <a:ext uri="{FF2B5EF4-FFF2-40B4-BE49-F238E27FC236}">
                                        <a16:creationId xmlns:a16="http://schemas.microsoft.com/office/drawing/2014/main" id="{56C6691A-D120-49AF-9CE1-425F78398A36}"/>
                                      </a:ext>
                                    </a:extLst>
                                  </p:cNvPr>
                                  <p:cNvCxnSpPr/>
                                  <p:nvPr/>
                                </p:nvCxnSpPr>
                                <p:spPr>
                                  <a:xfrm>
                                    <a:off x="3843131" y="6162261"/>
                                    <a:ext cx="596347" cy="0"/>
                                  </a:xfrm>
                                  <a:prstGeom prst="straightConnector1">
                                    <a:avLst/>
                                  </a:prstGeom>
                                  <a:ln>
                                    <a:tailEnd type="triangle"/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  <p:cxnSp>
                            <p:nvCxnSpPr>
                              <p:cNvPr id="39" name="Straight Arrow Connector 38">
                                <a:extLst>
                                  <a:ext uri="{FF2B5EF4-FFF2-40B4-BE49-F238E27FC236}">
                                    <a16:creationId xmlns:a16="http://schemas.microsoft.com/office/drawing/2014/main" id="{25E306F7-77A2-4316-919C-B5E2A60793D6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 flipH="1">
                                <a:off x="5102087" y="5656462"/>
                                <a:ext cx="278295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0" name="Straight Arrow Connector 39">
                                <a:extLst>
                                  <a:ext uri="{FF2B5EF4-FFF2-40B4-BE49-F238E27FC236}">
                                    <a16:creationId xmlns:a16="http://schemas.microsoft.com/office/drawing/2014/main" id="{CA2B2F9F-CFC3-4BAB-9745-0AEFAF905178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 flipH="1">
                                <a:off x="5095463" y="5808862"/>
                                <a:ext cx="278295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1" name="Straight Arrow Connector 40">
                                <a:extLst>
                                  <a:ext uri="{FF2B5EF4-FFF2-40B4-BE49-F238E27FC236}">
                                    <a16:creationId xmlns:a16="http://schemas.microsoft.com/office/drawing/2014/main" id="{74129BFA-6FF1-450A-A3D1-5B30ED9DA458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 flipH="1">
                                <a:off x="5115337" y="5961262"/>
                                <a:ext cx="278295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2" name="Straight Arrow Connector 41">
                                <a:extLst>
                                  <a:ext uri="{FF2B5EF4-FFF2-40B4-BE49-F238E27FC236}">
                                    <a16:creationId xmlns:a16="http://schemas.microsoft.com/office/drawing/2014/main" id="{88FD58AB-CC9E-42A9-ADAA-D6551B677AA5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 flipH="1">
                                <a:off x="5108714" y="6113662"/>
                                <a:ext cx="278295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49" name="Group 48">
                              <a:extLst>
                                <a:ext uri="{FF2B5EF4-FFF2-40B4-BE49-F238E27FC236}">
                                  <a16:creationId xmlns:a16="http://schemas.microsoft.com/office/drawing/2014/main" id="{5A9817B6-BD60-4EBC-AEB9-7C66C5C3E1D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698437" y="5519533"/>
                              <a:ext cx="616223" cy="609600"/>
                              <a:chOff x="5698437" y="5519533"/>
                              <a:chExt cx="616223" cy="609600"/>
                            </a:xfrm>
                          </p:grpSpPr>
                          <p:cxnSp>
                            <p:nvCxnSpPr>
                              <p:cNvPr id="44" name="Straight Arrow Connector 43">
                                <a:extLst>
                                  <a:ext uri="{FF2B5EF4-FFF2-40B4-BE49-F238E27FC236}">
                                    <a16:creationId xmlns:a16="http://schemas.microsoft.com/office/drawing/2014/main" id="{E385BC8D-8754-4A6C-8830-177162A4877E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>
                                <a:off x="5718313" y="5519533"/>
                                <a:ext cx="596347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5" name="Straight Arrow Connector 44">
                                <a:extLst>
                                  <a:ext uri="{FF2B5EF4-FFF2-40B4-BE49-F238E27FC236}">
                                    <a16:creationId xmlns:a16="http://schemas.microsoft.com/office/drawing/2014/main" id="{A0677F01-1452-4198-889D-255475C45E94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>
                                <a:off x="5698437" y="5671933"/>
                                <a:ext cx="596347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6" name="Straight Arrow Connector 45">
                                <a:extLst>
                                  <a:ext uri="{FF2B5EF4-FFF2-40B4-BE49-F238E27FC236}">
                                    <a16:creationId xmlns:a16="http://schemas.microsoft.com/office/drawing/2014/main" id="{8AD5AA0C-E847-41F2-BC40-5DBFF6473320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>
                                <a:off x="5705065" y="5824333"/>
                                <a:ext cx="596347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7" name="Straight Arrow Connector 46">
                                <a:extLst>
                                  <a:ext uri="{FF2B5EF4-FFF2-40B4-BE49-F238E27FC236}">
                                    <a16:creationId xmlns:a16="http://schemas.microsoft.com/office/drawing/2014/main" id="{34D688D1-DD41-4F4B-91F0-FB54B7629A1B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>
                                <a:off x="5711686" y="5976733"/>
                                <a:ext cx="596347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" name="Straight Arrow Connector 47">
                                <a:extLst>
                                  <a:ext uri="{FF2B5EF4-FFF2-40B4-BE49-F238E27FC236}">
                                    <a16:creationId xmlns:a16="http://schemas.microsoft.com/office/drawing/2014/main" id="{BF28AFC3-0450-4C1F-A478-22F0488F6CB3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>
                                <a:off x="5705061" y="6129133"/>
                                <a:ext cx="596347" cy="0"/>
                              </a:xfrm>
                              <a:prstGeom prst="straightConnector1">
                                <a:avLst/>
                              </a:prstGeom>
                              <a:ln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</p:grpSp>
                  <p:cxnSp>
                    <p:nvCxnSpPr>
                      <p:cNvPr id="53" name="Straight Arrow Connector 52">
                        <a:extLst>
                          <a:ext uri="{FF2B5EF4-FFF2-40B4-BE49-F238E27FC236}">
                            <a16:creationId xmlns:a16="http://schemas.microsoft.com/office/drawing/2014/main" id="{B57890E7-1299-4998-93C2-4B7F8B8CC150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5095463" y="5543819"/>
                        <a:ext cx="278295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5" name="TextBox 54">
                      <a:extLst>
                        <a:ext uri="{FF2B5EF4-FFF2-40B4-BE49-F238E27FC236}">
                          <a16:creationId xmlns:a16="http://schemas.microsoft.com/office/drawing/2014/main" id="{52428DBA-28BD-4DAF-A0CB-1ECEBECA4A6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15337" y="2343186"/>
                      <a:ext cx="34015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1">
                      <a:spAutoFit/>
                    </a:bodyPr>
                    <a:lstStyle/>
                    <a:p>
                      <a:r>
                        <a:rPr lang="en-US" dirty="0"/>
                        <a:t>Q</a:t>
                      </a:r>
                      <a:endParaRPr lang="ar-IQ" dirty="0"/>
                    </a:p>
                  </p:txBody>
                </p:sp>
                <p:sp>
                  <p:nvSpPr>
                    <p:cNvPr id="56" name="TextBox 55">
                      <a:extLst>
                        <a:ext uri="{FF2B5EF4-FFF2-40B4-BE49-F238E27FC236}">
                          <a16:creationId xmlns:a16="http://schemas.microsoft.com/office/drawing/2014/main" id="{C9E5C878-4547-4FA0-B76F-839E0BA32FB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31493" y="3648522"/>
                      <a:ext cx="42351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1">
                      <a:spAutoFit/>
                    </a:bodyPr>
                    <a:lstStyle/>
                    <a:p>
                      <a:r>
                        <a:rPr lang="en-US" dirty="0"/>
                        <a:t>PS</a:t>
                      </a:r>
                      <a:endParaRPr lang="ar-IQ" dirty="0"/>
                    </a:p>
                  </p:txBody>
                </p:sp>
                <p:sp>
                  <p:nvSpPr>
                    <p:cNvPr id="57" name="TextBox 56">
                      <a:extLst>
                        <a:ext uri="{FF2B5EF4-FFF2-40B4-BE49-F238E27FC236}">
                          <a16:creationId xmlns:a16="http://schemas.microsoft.com/office/drawing/2014/main" id="{C07CE95B-04EF-4206-BCD1-93A4A1B381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49077" y="6443003"/>
                      <a:ext cx="43633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1">
                      <a:spAutoFit/>
                    </a:bodyPr>
                    <a:lstStyle/>
                    <a:p>
                      <a:r>
                        <a:rPr lang="en-US" dirty="0"/>
                        <a:t>Xo</a:t>
                      </a:r>
                      <a:endParaRPr lang="ar-IQ" dirty="0"/>
                    </a:p>
                  </p:txBody>
                </p:sp>
              </p:grpSp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78D6A5F8-FFAA-4D34-80F9-6539F386EA11}"/>
                      </a:ext>
                    </a:extLst>
                  </p:cNvPr>
                  <p:cNvCxnSpPr/>
                  <p:nvPr/>
                </p:nvCxnSpPr>
                <p:spPr>
                  <a:xfrm>
                    <a:off x="4664765" y="4492485"/>
                    <a:ext cx="0" cy="1921567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>
                    <a:extLst>
                      <a:ext uri="{FF2B5EF4-FFF2-40B4-BE49-F238E27FC236}">
                        <a16:creationId xmlns:a16="http://schemas.microsoft.com/office/drawing/2014/main" id="{9C3DE284-4973-4230-BD38-2E625E0040E7}"/>
                      </a:ext>
                    </a:extLst>
                  </p:cNvPr>
                  <p:cNvCxnSpPr>
                    <a:stCxn id="24" idx="0"/>
                  </p:cNvCxnSpPr>
                  <p:nvPr/>
                </p:nvCxnSpPr>
                <p:spPr>
                  <a:xfrm flipH="1">
                    <a:off x="4545496" y="4492485"/>
                    <a:ext cx="30479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5502F728-B88F-43E8-8FDD-9793D14EC657}"/>
                    </a:ext>
                  </a:extLst>
                </p:cNvPr>
                <p:cNvSpPr txBox="1"/>
                <p:nvPr/>
              </p:nvSpPr>
              <p:spPr>
                <a:xfrm>
                  <a:off x="4253944" y="4835831"/>
                  <a:ext cx="506870" cy="369332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dirty="0" err="1"/>
                    <a:t>Hw</a:t>
                  </a:r>
                  <a:endParaRPr lang="ar-IQ" dirty="0"/>
                </a:p>
              </p:txBody>
            </p:sp>
          </p:grp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A6944C5B-E09D-4559-93AF-ECE507F46392}"/>
                  </a:ext>
                </a:extLst>
              </p:cNvPr>
              <p:cNvSpPr/>
              <p:nvPr/>
            </p:nvSpPr>
            <p:spPr>
              <a:xfrm>
                <a:off x="1789042" y="5357562"/>
                <a:ext cx="3066233" cy="76200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Q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44C9A0A-B2CF-425C-8C88-D66E553FA6B9}"/>
                  </a:ext>
                </a:extLst>
              </p:cNvPr>
              <p:cNvSpPr/>
              <p:nvPr/>
            </p:nvSpPr>
            <p:spPr>
              <a:xfrm>
                <a:off x="4940490" y="5353884"/>
                <a:ext cx="3050568" cy="72998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Q"/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7E897D7-1DF0-47D0-872F-88DD60224050}"/>
                </a:ext>
              </a:extLst>
            </p:cNvPr>
            <p:cNvSpPr/>
            <p:nvPr/>
          </p:nvSpPr>
          <p:spPr>
            <a:xfrm>
              <a:off x="1807635" y="6449511"/>
              <a:ext cx="6196677" cy="46042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</p:grpSp>
    </p:spTree>
    <p:extLst>
      <p:ext uri="{BB962C8B-B14F-4D97-AF65-F5344CB8AC3E}">
        <p14:creationId xmlns:p14="http://schemas.microsoft.com/office/powerpoint/2010/main" val="3286560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649A778-0E88-491E-BF7A-9E507444C7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5287" y="596349"/>
                <a:ext cx="9992139" cy="5857460"/>
              </a:xfrm>
            </p:spPr>
            <p:txBody>
              <a:bodyPr>
                <a:normAutofit/>
              </a:bodyPr>
              <a:lstStyle/>
              <a:p>
                <a:pPr marL="0" indent="0" algn="just" rtl="0">
                  <a:buNone/>
                </a:pPr>
                <a:r>
                  <a:rPr lang="en-US" sz="2800" dirty="0"/>
                  <a:t>Example: A well in a uniform flow field of radius 0.5 m is pumped at rate of 1200 m</a:t>
                </a:r>
                <a:r>
                  <a:rPr lang="en-US" sz="2800" baseline="30000" dirty="0"/>
                  <a:t>3</a:t>
                </a:r>
                <a:r>
                  <a:rPr lang="en-US" sz="2800" dirty="0"/>
                  <a:t>/day. The aquifer transmissibility and thickness are 300 m</a:t>
                </a:r>
                <a:r>
                  <a:rPr lang="en-US" sz="2800" baseline="30000" dirty="0"/>
                  <a:t>3</a:t>
                </a:r>
                <a:r>
                  <a:rPr lang="en-US" sz="2800" dirty="0"/>
                  <a:t>/day, 30 m. Darcy's velocity of regional flow field is 0.02 m/day, </a:t>
                </a:r>
                <a:r>
                  <a:rPr lang="en-US" sz="2800" dirty="0" err="1"/>
                  <a:t>H</a:t>
                </a:r>
                <a:r>
                  <a:rPr lang="en-US" sz="2800" baseline="-25000" dirty="0" err="1"/>
                  <a:t>w</a:t>
                </a:r>
                <a:r>
                  <a:rPr lang="en-US" sz="2800" dirty="0"/>
                  <a:t> = 35 m and </a:t>
                </a:r>
                <a:r>
                  <a:rPr lang="en-US" sz="2800" dirty="0" err="1"/>
                  <a:t>H</a:t>
                </a:r>
                <a:r>
                  <a:rPr lang="en-US" sz="2800" baseline="-25000" dirty="0" err="1"/>
                  <a:t>wo</a:t>
                </a:r>
                <a:r>
                  <a:rPr lang="en-US" sz="2800" dirty="0"/>
                  <a:t> = 50 m. Calculate and plot the flowing surfaces:</a:t>
                </a:r>
              </a:p>
              <a:p>
                <a:pPr lvl="0" algn="just" rtl="0"/>
                <a:r>
                  <a:rPr lang="en-US" sz="2800" dirty="0"/>
                  <a:t>The original inclined P.S. before pumping,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𝑤𝑜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lvl="0" algn="just" rtl="0"/>
                <a:r>
                  <a:rPr lang="en-US" sz="2800" dirty="0"/>
                  <a:t>The static non-inclined P.S. after pumping (Darcy's velocity = 0) </a:t>
                </a:r>
              </a:p>
              <a:p>
                <a:pPr lvl="0" algn="just" rtl="0"/>
                <a:r>
                  <a:rPr lang="en-US" sz="2800" dirty="0"/>
                  <a:t>The P.S. after (during pumping)</a:t>
                </a:r>
              </a:p>
              <a:p>
                <a:pPr algn="just" rtl="0"/>
                <a:r>
                  <a:rPr lang="en-US" sz="2800" dirty="0"/>
                  <a:t>Note: X rang of drawing is (-1000, +1000) each step is 200 m.</a:t>
                </a:r>
              </a:p>
              <a:p>
                <a:pPr algn="just" rtl="0"/>
                <a:endParaRPr lang="ar-IQ" sz="28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649A778-0E88-491E-BF7A-9E507444C7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287" y="596349"/>
                <a:ext cx="9992139" cy="5857460"/>
              </a:xfrm>
              <a:blipFill>
                <a:blip r:embed="rId2"/>
                <a:stretch>
                  <a:fillRect l="-1281" t="-1041" r="-122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537067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318</TotalTime>
  <Words>468</Words>
  <Application>Microsoft Office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Tahoma</vt:lpstr>
      <vt:lpstr>Trebuchet MS</vt:lpstr>
      <vt:lpstr>Wingdings 3</vt:lpstr>
      <vt:lpstr>Facet</vt:lpstr>
      <vt:lpstr>HYDROLOGY</vt:lpstr>
      <vt:lpstr>Well with unconfined aquifer</vt:lpstr>
      <vt:lpstr>Head distribution and discharge equation of unconfined aquifer with well </vt:lpstr>
      <vt:lpstr>Derivation of Head distribution equation</vt:lpstr>
      <vt:lpstr>Derivation of Head distribution equation</vt:lpstr>
      <vt:lpstr>Super Position and Bounded Aquifer.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HYDROLOGY</dc:title>
  <dc:creator>ياسر الربيعي</dc:creator>
  <cp:lastModifiedBy>Yasir Alrubaye</cp:lastModifiedBy>
  <cp:revision>48</cp:revision>
  <dcterms:created xsi:type="dcterms:W3CDTF">2016-09-09T11:22:01Z</dcterms:created>
  <dcterms:modified xsi:type="dcterms:W3CDTF">2017-12-15T18:03:17Z</dcterms:modified>
</cp:coreProperties>
</file>